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Open Sans" panose="020B0606030504020204" pitchFamily="34"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59990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3.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710815"/>
            <a:ext cx="7556421" cy="1240155"/>
          </a:xfrm>
          <a:prstGeom prst="rect">
            <a:avLst/>
          </a:prstGeom>
          <a:noFill/>
          <a:ln/>
        </p:spPr>
        <p:txBody>
          <a:bodyPr wrap="square" lIns="0" tIns="0" rIns="0" bIns="0" rtlCol="0" anchor="t"/>
          <a:lstStyle/>
          <a:p>
            <a:pPr marL="0" indent="0" algn="l">
              <a:lnSpc>
                <a:spcPts val="4850"/>
              </a:lnSpc>
              <a:buNone/>
            </a:pPr>
            <a:r>
              <a:rPr lang="en-US" sz="3900" b="1" dirty="0">
                <a:solidFill>
                  <a:srgbClr val="333F70"/>
                </a:solidFill>
                <a:latin typeface="Unbounded Bold" pitchFamily="34" charset="0"/>
                <a:ea typeface="Unbounded Bold" pitchFamily="34" charset="-122"/>
                <a:cs typeface="Unbounded Bold" pitchFamily="34" charset="-120"/>
              </a:rPr>
              <a:t>D-Mart Sales Data Analysis Project</a:t>
            </a:r>
            <a:endParaRPr lang="en-US" sz="3900" dirty="0"/>
          </a:p>
        </p:txBody>
      </p:sp>
      <p:sp>
        <p:nvSpPr>
          <p:cNvPr id="4" name="Text 1"/>
          <p:cNvSpPr/>
          <p:nvPr/>
        </p:nvSpPr>
        <p:spPr>
          <a:xfrm>
            <a:off x="6280190" y="4248626"/>
            <a:ext cx="7556421" cy="127015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This project focuses on analyzing retail sales data from D-Mart to uncover actionable business insights using Python, SQL, and Power BI. It demonstrates end-to-end data analysis and business insight generation suitable for Data Analyst roles.</a:t>
            </a:r>
            <a:endParaRPr lang="en-US" sz="1550" dirty="0"/>
          </a:p>
        </p:txBody>
      </p:sp>
      <p:pic>
        <p:nvPicPr>
          <p:cNvPr id="10" name="Picture 9">
            <a:extLst>
              <a:ext uri="{FF2B5EF4-FFF2-40B4-BE49-F238E27FC236}">
                <a16:creationId xmlns:a16="http://schemas.microsoft.com/office/drawing/2014/main" id="{499B25C6-0FD1-862E-B577-D6D21D756D85}"/>
              </a:ext>
            </a:extLst>
          </p:cNvPr>
          <p:cNvPicPr>
            <a:picLocks noChangeAspect="1"/>
          </p:cNvPicPr>
          <p:nvPr/>
        </p:nvPicPr>
        <p:blipFill>
          <a:blip r:embed="rId4"/>
          <a:stretch>
            <a:fillRect/>
          </a:stretch>
        </p:blipFill>
        <p:spPr>
          <a:xfrm>
            <a:off x="12153554" y="7432415"/>
            <a:ext cx="2476846" cy="75258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80905"/>
          </a:xfrm>
          <a:prstGeom prst="rect">
            <a:avLst/>
          </a:prstGeom>
        </p:spPr>
      </p:pic>
      <p:sp>
        <p:nvSpPr>
          <p:cNvPr id="3" name="Text 0"/>
          <p:cNvSpPr/>
          <p:nvPr/>
        </p:nvSpPr>
        <p:spPr>
          <a:xfrm>
            <a:off x="793790" y="3693081"/>
            <a:ext cx="13042821" cy="1240155"/>
          </a:xfrm>
          <a:prstGeom prst="rect">
            <a:avLst/>
          </a:prstGeom>
          <a:noFill/>
          <a:ln/>
        </p:spPr>
        <p:txBody>
          <a:bodyPr wrap="square" lIns="0" tIns="0" rIns="0" bIns="0" rtlCol="0" anchor="t"/>
          <a:lstStyle/>
          <a:p>
            <a:pPr marL="0" indent="0" algn="l">
              <a:lnSpc>
                <a:spcPts val="4850"/>
              </a:lnSpc>
              <a:buNone/>
            </a:pPr>
            <a:r>
              <a:rPr lang="en-US" sz="3900" b="1" dirty="0">
                <a:solidFill>
                  <a:srgbClr val="333F70"/>
                </a:solidFill>
                <a:latin typeface="Unbounded Bold" pitchFamily="34" charset="0"/>
                <a:ea typeface="Unbounded Bold" pitchFamily="34" charset="-122"/>
                <a:cs typeface="Unbounded Bold" pitchFamily="34" charset="-120"/>
              </a:rPr>
              <a:t>Conclusion: Empowering Data-Driven Retail</a:t>
            </a:r>
            <a:endParaRPr lang="en-US" sz="3900" dirty="0"/>
          </a:p>
        </p:txBody>
      </p:sp>
      <p:sp>
        <p:nvSpPr>
          <p:cNvPr id="4" name="Shape 1"/>
          <p:cNvSpPr/>
          <p:nvPr/>
        </p:nvSpPr>
        <p:spPr>
          <a:xfrm>
            <a:off x="793790" y="5230892"/>
            <a:ext cx="4215289" cy="1786414"/>
          </a:xfrm>
          <a:prstGeom prst="roundRect">
            <a:avLst>
              <a:gd name="adj" fmla="val 26665"/>
            </a:avLst>
          </a:prstGeom>
          <a:solidFill>
            <a:srgbClr val="D6F5EE"/>
          </a:solidFill>
          <a:ln w="7620">
            <a:solidFill>
              <a:srgbClr val="BCDBD4"/>
            </a:solidFill>
            <a:prstDash val="solid"/>
          </a:ln>
        </p:spPr>
      </p:sp>
      <p:sp>
        <p:nvSpPr>
          <p:cNvPr id="5" name="Text 2"/>
          <p:cNvSpPr/>
          <p:nvPr/>
        </p:nvSpPr>
        <p:spPr>
          <a:xfrm>
            <a:off x="999768" y="5436870"/>
            <a:ext cx="3803333" cy="620316"/>
          </a:xfrm>
          <a:prstGeom prst="rect">
            <a:avLst/>
          </a:prstGeom>
          <a:noFill/>
          <a:ln/>
        </p:spPr>
        <p:txBody>
          <a:bodyPr wrap="square" lIns="0" tIns="0" rIns="0" bIns="0" rtlCol="0" anchor="t"/>
          <a:lstStyle/>
          <a:p>
            <a:pPr marL="0" indent="0" algn="l">
              <a:lnSpc>
                <a:spcPts val="2400"/>
              </a:lnSpc>
              <a:buNone/>
            </a:pPr>
            <a:r>
              <a:rPr lang="en-US" sz="1950" b="1" dirty="0">
                <a:solidFill>
                  <a:srgbClr val="333F70"/>
                </a:solidFill>
                <a:latin typeface="Unbounded Bold" pitchFamily="34" charset="0"/>
                <a:ea typeface="Unbounded Bold" pitchFamily="34" charset="-122"/>
                <a:cs typeface="Unbounded Bold" pitchFamily="34" charset="-120"/>
              </a:rPr>
              <a:t>Strategic Decision Making</a:t>
            </a:r>
            <a:endParaRPr lang="en-US" sz="1950" dirty="0"/>
          </a:p>
        </p:txBody>
      </p:sp>
      <p:sp>
        <p:nvSpPr>
          <p:cNvPr id="6" name="Text 3"/>
          <p:cNvSpPr/>
          <p:nvPr/>
        </p:nvSpPr>
        <p:spPr>
          <a:xfrm>
            <a:off x="999768" y="6176248"/>
            <a:ext cx="3803333" cy="63507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Insights enable better inventory, pricing, and marketing choices.</a:t>
            </a:r>
            <a:endParaRPr lang="en-US" sz="1550" dirty="0"/>
          </a:p>
        </p:txBody>
      </p:sp>
      <p:sp>
        <p:nvSpPr>
          <p:cNvPr id="7" name="Shape 4"/>
          <p:cNvSpPr/>
          <p:nvPr/>
        </p:nvSpPr>
        <p:spPr>
          <a:xfrm>
            <a:off x="5207437" y="5230892"/>
            <a:ext cx="4215408" cy="1786414"/>
          </a:xfrm>
          <a:prstGeom prst="roundRect">
            <a:avLst>
              <a:gd name="adj" fmla="val 26665"/>
            </a:avLst>
          </a:prstGeom>
          <a:solidFill>
            <a:srgbClr val="D6F5EE"/>
          </a:solidFill>
          <a:ln w="7620">
            <a:solidFill>
              <a:srgbClr val="BCDBD4"/>
            </a:solidFill>
            <a:prstDash val="solid"/>
          </a:ln>
        </p:spPr>
      </p:sp>
      <p:sp>
        <p:nvSpPr>
          <p:cNvPr id="8" name="Text 5"/>
          <p:cNvSpPr/>
          <p:nvPr/>
        </p:nvSpPr>
        <p:spPr>
          <a:xfrm>
            <a:off x="5413415" y="5436870"/>
            <a:ext cx="3506391" cy="310158"/>
          </a:xfrm>
          <a:prstGeom prst="rect">
            <a:avLst/>
          </a:prstGeom>
          <a:noFill/>
          <a:ln/>
        </p:spPr>
        <p:txBody>
          <a:bodyPr wrap="none" lIns="0" tIns="0" rIns="0" bIns="0" rtlCol="0" anchor="t"/>
          <a:lstStyle/>
          <a:p>
            <a:pPr marL="0" indent="0" algn="l">
              <a:lnSpc>
                <a:spcPts val="2400"/>
              </a:lnSpc>
              <a:buNone/>
            </a:pPr>
            <a:r>
              <a:rPr lang="en-US" sz="1950" b="1" dirty="0">
                <a:solidFill>
                  <a:srgbClr val="333F70"/>
                </a:solidFill>
                <a:latin typeface="Unbounded Bold" pitchFamily="34" charset="0"/>
                <a:ea typeface="Unbounded Bold" pitchFamily="34" charset="-122"/>
                <a:cs typeface="Unbounded Bold" pitchFamily="34" charset="-120"/>
              </a:rPr>
              <a:t>Enhanced Profitability</a:t>
            </a:r>
            <a:endParaRPr lang="en-US" sz="1950" dirty="0"/>
          </a:p>
        </p:txBody>
      </p:sp>
      <p:sp>
        <p:nvSpPr>
          <p:cNvPr id="9" name="Text 6"/>
          <p:cNvSpPr/>
          <p:nvPr/>
        </p:nvSpPr>
        <p:spPr>
          <a:xfrm>
            <a:off x="5413415" y="5866090"/>
            <a:ext cx="3803452" cy="63507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Optimizing operations based on data leads to improved margins.</a:t>
            </a:r>
            <a:endParaRPr lang="en-US" sz="1550" dirty="0"/>
          </a:p>
        </p:txBody>
      </p:sp>
      <p:sp>
        <p:nvSpPr>
          <p:cNvPr id="10" name="Shape 7"/>
          <p:cNvSpPr/>
          <p:nvPr/>
        </p:nvSpPr>
        <p:spPr>
          <a:xfrm>
            <a:off x="9621203" y="5230892"/>
            <a:ext cx="4215289" cy="1786414"/>
          </a:xfrm>
          <a:prstGeom prst="roundRect">
            <a:avLst>
              <a:gd name="adj" fmla="val 26665"/>
            </a:avLst>
          </a:prstGeom>
          <a:solidFill>
            <a:srgbClr val="D6F5EE"/>
          </a:solidFill>
          <a:ln w="7620">
            <a:solidFill>
              <a:srgbClr val="BCDBD4"/>
            </a:solidFill>
            <a:prstDash val="solid"/>
          </a:ln>
        </p:spPr>
      </p:sp>
      <p:sp>
        <p:nvSpPr>
          <p:cNvPr id="11" name="Text 8"/>
          <p:cNvSpPr/>
          <p:nvPr/>
        </p:nvSpPr>
        <p:spPr>
          <a:xfrm>
            <a:off x="9827181" y="5436870"/>
            <a:ext cx="3432929" cy="310158"/>
          </a:xfrm>
          <a:prstGeom prst="rect">
            <a:avLst/>
          </a:prstGeom>
          <a:noFill/>
          <a:ln/>
        </p:spPr>
        <p:txBody>
          <a:bodyPr wrap="none" lIns="0" tIns="0" rIns="0" bIns="0" rtlCol="0" anchor="t"/>
          <a:lstStyle/>
          <a:p>
            <a:pPr marL="0" indent="0" algn="l">
              <a:lnSpc>
                <a:spcPts val="2400"/>
              </a:lnSpc>
              <a:buNone/>
            </a:pPr>
            <a:r>
              <a:rPr lang="en-US" sz="1950" b="1" dirty="0">
                <a:solidFill>
                  <a:srgbClr val="333F70"/>
                </a:solidFill>
                <a:latin typeface="Unbounded Bold" pitchFamily="34" charset="0"/>
                <a:ea typeface="Unbounded Bold" pitchFamily="34" charset="-122"/>
                <a:cs typeface="Unbounded Bold" pitchFamily="34" charset="-120"/>
              </a:rPr>
              <a:t>Future-Proofing Retail</a:t>
            </a:r>
            <a:endParaRPr lang="en-US" sz="1950" dirty="0"/>
          </a:p>
        </p:txBody>
      </p:sp>
      <p:sp>
        <p:nvSpPr>
          <p:cNvPr id="12" name="Text 9"/>
          <p:cNvSpPr/>
          <p:nvPr/>
        </p:nvSpPr>
        <p:spPr>
          <a:xfrm>
            <a:off x="9827181" y="5866090"/>
            <a:ext cx="3803333" cy="63507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A robust data analysis framework for continuous growth and adaptation.</a:t>
            </a:r>
            <a:endParaRPr lang="en-US" sz="1550" dirty="0"/>
          </a:p>
        </p:txBody>
      </p:sp>
      <p:pic>
        <p:nvPicPr>
          <p:cNvPr id="14" name="Picture 13">
            <a:extLst>
              <a:ext uri="{FF2B5EF4-FFF2-40B4-BE49-F238E27FC236}">
                <a16:creationId xmlns:a16="http://schemas.microsoft.com/office/drawing/2014/main" id="{2C837EF9-621C-57B9-5DB9-C1B6060EB72D}"/>
              </a:ext>
            </a:extLst>
          </p:cNvPr>
          <p:cNvPicPr>
            <a:picLocks noChangeAspect="1"/>
          </p:cNvPicPr>
          <p:nvPr/>
        </p:nvPicPr>
        <p:blipFill>
          <a:blip r:embed="rId4"/>
          <a:stretch>
            <a:fillRect/>
          </a:stretch>
        </p:blipFill>
        <p:spPr>
          <a:xfrm>
            <a:off x="12153554" y="7432415"/>
            <a:ext cx="2476846" cy="75258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394936"/>
            <a:ext cx="7556421" cy="992267"/>
          </a:xfrm>
          <a:prstGeom prst="rect">
            <a:avLst/>
          </a:prstGeom>
          <a:noFill/>
          <a:ln/>
        </p:spPr>
        <p:txBody>
          <a:bodyPr wrap="square" lIns="0" tIns="0" rIns="0" bIns="0" rtlCol="0" anchor="t"/>
          <a:lstStyle/>
          <a:p>
            <a:pPr marL="0" indent="0" algn="l">
              <a:lnSpc>
                <a:spcPts val="3900"/>
              </a:lnSpc>
              <a:buNone/>
            </a:pPr>
            <a:r>
              <a:rPr lang="en-US" sz="3100" b="1" dirty="0">
                <a:solidFill>
                  <a:srgbClr val="333F70"/>
                </a:solidFill>
                <a:latin typeface="Unbounded Bold" pitchFamily="34" charset="0"/>
                <a:ea typeface="Unbounded Bold" pitchFamily="34" charset="-122"/>
                <a:cs typeface="Unbounded Bold" pitchFamily="34" charset="-120"/>
              </a:rPr>
              <a:t>Project Overview: Unlocking Retail Potential</a:t>
            </a:r>
            <a:endParaRPr lang="en-US" sz="3100" dirty="0"/>
          </a:p>
        </p:txBody>
      </p:sp>
      <p:sp>
        <p:nvSpPr>
          <p:cNvPr id="4" name="Shape 1"/>
          <p:cNvSpPr/>
          <p:nvPr/>
        </p:nvSpPr>
        <p:spPr>
          <a:xfrm>
            <a:off x="793790" y="2684859"/>
            <a:ext cx="3679031" cy="1816894"/>
          </a:xfrm>
          <a:prstGeom prst="roundRect">
            <a:avLst>
              <a:gd name="adj" fmla="val 6039"/>
            </a:avLst>
          </a:prstGeom>
          <a:solidFill>
            <a:srgbClr val="FFFFFF"/>
          </a:solidFill>
          <a:ln w="22860">
            <a:solidFill>
              <a:srgbClr val="BCDBD4"/>
            </a:solidFill>
            <a:prstDash val="solid"/>
          </a:ln>
        </p:spPr>
      </p:sp>
      <p:sp>
        <p:nvSpPr>
          <p:cNvPr id="5" name="Shape 2"/>
          <p:cNvSpPr/>
          <p:nvPr/>
        </p:nvSpPr>
        <p:spPr>
          <a:xfrm>
            <a:off x="770930" y="2684859"/>
            <a:ext cx="91440" cy="1816894"/>
          </a:xfrm>
          <a:prstGeom prst="roundRect">
            <a:avLst>
              <a:gd name="adj" fmla="val 91163"/>
            </a:avLst>
          </a:prstGeom>
          <a:solidFill>
            <a:srgbClr val="26A688"/>
          </a:solidFill>
          <a:ln/>
        </p:spPr>
      </p:sp>
      <p:sp>
        <p:nvSpPr>
          <p:cNvPr id="6" name="Text 3"/>
          <p:cNvSpPr/>
          <p:nvPr/>
        </p:nvSpPr>
        <p:spPr>
          <a:xfrm>
            <a:off x="1083588" y="2906078"/>
            <a:ext cx="3168015" cy="620316"/>
          </a:xfrm>
          <a:prstGeom prst="rect">
            <a:avLst/>
          </a:prstGeom>
          <a:noFill/>
          <a:ln/>
        </p:spPr>
        <p:txBody>
          <a:bodyPr wrap="square" lIns="0" tIns="0" rIns="0" bIns="0" rtlCol="0" anchor="t"/>
          <a:lstStyle/>
          <a:p>
            <a:pPr marL="0" indent="0" algn="l">
              <a:lnSpc>
                <a:spcPts val="2400"/>
              </a:lnSpc>
              <a:buNone/>
            </a:pPr>
            <a:r>
              <a:rPr lang="en-US" sz="1950" b="1" dirty="0">
                <a:solidFill>
                  <a:srgbClr val="333F70"/>
                </a:solidFill>
                <a:latin typeface="Unbounded Bold" pitchFamily="34" charset="0"/>
                <a:ea typeface="Unbounded Bold" pitchFamily="34" charset="-122"/>
                <a:cs typeface="Unbounded Bold" pitchFamily="34" charset="-120"/>
              </a:rPr>
              <a:t>Data-Driven Insights</a:t>
            </a:r>
            <a:endParaRPr lang="en-US" sz="1950" dirty="0"/>
          </a:p>
        </p:txBody>
      </p:sp>
      <p:sp>
        <p:nvSpPr>
          <p:cNvPr id="7" name="Text 4"/>
          <p:cNvSpPr/>
          <p:nvPr/>
        </p:nvSpPr>
        <p:spPr>
          <a:xfrm>
            <a:off x="1083588" y="3645456"/>
            <a:ext cx="3168015" cy="63507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Leveraging D-Mart's sales data to drive strategic business decisions.</a:t>
            </a:r>
            <a:endParaRPr lang="en-US" sz="1550" dirty="0"/>
          </a:p>
        </p:txBody>
      </p:sp>
      <p:sp>
        <p:nvSpPr>
          <p:cNvPr id="8" name="Shape 5"/>
          <p:cNvSpPr/>
          <p:nvPr/>
        </p:nvSpPr>
        <p:spPr>
          <a:xfrm>
            <a:off x="4671179" y="2684859"/>
            <a:ext cx="3679031" cy="1816894"/>
          </a:xfrm>
          <a:prstGeom prst="roundRect">
            <a:avLst>
              <a:gd name="adj" fmla="val 6039"/>
            </a:avLst>
          </a:prstGeom>
          <a:solidFill>
            <a:srgbClr val="FFFFFF"/>
          </a:solidFill>
          <a:ln w="22860">
            <a:solidFill>
              <a:srgbClr val="BCDBD4"/>
            </a:solidFill>
            <a:prstDash val="solid"/>
          </a:ln>
        </p:spPr>
      </p:sp>
      <p:sp>
        <p:nvSpPr>
          <p:cNvPr id="9" name="Shape 6"/>
          <p:cNvSpPr/>
          <p:nvPr/>
        </p:nvSpPr>
        <p:spPr>
          <a:xfrm>
            <a:off x="4648319" y="2684859"/>
            <a:ext cx="91440" cy="1816894"/>
          </a:xfrm>
          <a:prstGeom prst="roundRect">
            <a:avLst>
              <a:gd name="adj" fmla="val 91163"/>
            </a:avLst>
          </a:prstGeom>
          <a:solidFill>
            <a:srgbClr val="26A688"/>
          </a:solidFill>
          <a:ln/>
        </p:spPr>
      </p:sp>
      <p:sp>
        <p:nvSpPr>
          <p:cNvPr id="10" name="Text 7"/>
          <p:cNvSpPr/>
          <p:nvPr/>
        </p:nvSpPr>
        <p:spPr>
          <a:xfrm>
            <a:off x="4960977" y="2906078"/>
            <a:ext cx="2777252" cy="310158"/>
          </a:xfrm>
          <a:prstGeom prst="rect">
            <a:avLst/>
          </a:prstGeom>
          <a:noFill/>
          <a:ln/>
        </p:spPr>
        <p:txBody>
          <a:bodyPr wrap="none" lIns="0" tIns="0" rIns="0" bIns="0" rtlCol="0" anchor="t"/>
          <a:lstStyle/>
          <a:p>
            <a:pPr marL="0" indent="0" algn="l">
              <a:lnSpc>
                <a:spcPts val="2400"/>
              </a:lnSpc>
              <a:buNone/>
            </a:pPr>
            <a:r>
              <a:rPr lang="en-US" sz="1950" b="1" dirty="0">
                <a:solidFill>
                  <a:srgbClr val="333F70"/>
                </a:solidFill>
                <a:latin typeface="Unbounded Bold" pitchFamily="34" charset="0"/>
                <a:ea typeface="Unbounded Bold" pitchFamily="34" charset="-122"/>
                <a:cs typeface="Unbounded Bold" pitchFamily="34" charset="-120"/>
              </a:rPr>
              <a:t>Technology Stack</a:t>
            </a:r>
            <a:endParaRPr lang="en-US" sz="1950" dirty="0"/>
          </a:p>
        </p:txBody>
      </p:sp>
      <p:sp>
        <p:nvSpPr>
          <p:cNvPr id="11" name="Text 8"/>
          <p:cNvSpPr/>
          <p:nvPr/>
        </p:nvSpPr>
        <p:spPr>
          <a:xfrm>
            <a:off x="4960977" y="3335298"/>
            <a:ext cx="3168015" cy="63507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Utilizing Python, SQL, and Power BI for comprehensive analysis.</a:t>
            </a:r>
            <a:endParaRPr lang="en-US" sz="1550" dirty="0"/>
          </a:p>
        </p:txBody>
      </p:sp>
      <p:sp>
        <p:nvSpPr>
          <p:cNvPr id="12" name="Shape 9"/>
          <p:cNvSpPr/>
          <p:nvPr/>
        </p:nvSpPr>
        <p:spPr>
          <a:xfrm>
            <a:off x="793790" y="4700111"/>
            <a:ext cx="3679031" cy="2134433"/>
          </a:xfrm>
          <a:prstGeom prst="roundRect">
            <a:avLst>
              <a:gd name="adj" fmla="val 5141"/>
            </a:avLst>
          </a:prstGeom>
          <a:solidFill>
            <a:srgbClr val="FFFFFF"/>
          </a:solidFill>
          <a:ln w="22860">
            <a:solidFill>
              <a:srgbClr val="BCDBD4"/>
            </a:solidFill>
            <a:prstDash val="solid"/>
          </a:ln>
        </p:spPr>
      </p:sp>
      <p:sp>
        <p:nvSpPr>
          <p:cNvPr id="13" name="Shape 10"/>
          <p:cNvSpPr/>
          <p:nvPr/>
        </p:nvSpPr>
        <p:spPr>
          <a:xfrm>
            <a:off x="770930" y="4700111"/>
            <a:ext cx="91440" cy="2134433"/>
          </a:xfrm>
          <a:prstGeom prst="roundRect">
            <a:avLst>
              <a:gd name="adj" fmla="val 91163"/>
            </a:avLst>
          </a:prstGeom>
          <a:solidFill>
            <a:srgbClr val="26A688"/>
          </a:solidFill>
          <a:ln/>
        </p:spPr>
      </p:sp>
      <p:sp>
        <p:nvSpPr>
          <p:cNvPr id="14" name="Text 11"/>
          <p:cNvSpPr/>
          <p:nvPr/>
        </p:nvSpPr>
        <p:spPr>
          <a:xfrm>
            <a:off x="1083588" y="4921329"/>
            <a:ext cx="3168015" cy="620316"/>
          </a:xfrm>
          <a:prstGeom prst="rect">
            <a:avLst/>
          </a:prstGeom>
          <a:noFill/>
          <a:ln/>
        </p:spPr>
        <p:txBody>
          <a:bodyPr wrap="square" lIns="0" tIns="0" rIns="0" bIns="0" rtlCol="0" anchor="t"/>
          <a:lstStyle/>
          <a:p>
            <a:pPr marL="0" indent="0" algn="l">
              <a:lnSpc>
                <a:spcPts val="2400"/>
              </a:lnSpc>
              <a:buNone/>
            </a:pPr>
            <a:r>
              <a:rPr lang="en-US" sz="1950" b="1" dirty="0">
                <a:solidFill>
                  <a:srgbClr val="333F70"/>
                </a:solidFill>
                <a:latin typeface="Unbounded Bold" pitchFamily="34" charset="0"/>
                <a:ea typeface="Unbounded Bold" pitchFamily="34" charset="-122"/>
                <a:cs typeface="Unbounded Bold" pitchFamily="34" charset="-120"/>
              </a:rPr>
              <a:t>Actionable Outcomes</a:t>
            </a:r>
            <a:endParaRPr lang="en-US" sz="1950" dirty="0"/>
          </a:p>
        </p:txBody>
      </p:sp>
      <p:sp>
        <p:nvSpPr>
          <p:cNvPr id="15" name="Text 12"/>
          <p:cNvSpPr/>
          <p:nvPr/>
        </p:nvSpPr>
        <p:spPr>
          <a:xfrm>
            <a:off x="1083588" y="5660708"/>
            <a:ext cx="3168015" cy="95261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Translating raw data into clear, implementable business strategies.</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659368"/>
            <a:ext cx="13042821" cy="1240155"/>
          </a:xfrm>
          <a:prstGeom prst="rect">
            <a:avLst/>
          </a:prstGeom>
          <a:noFill/>
          <a:ln/>
        </p:spPr>
        <p:txBody>
          <a:bodyPr wrap="square" lIns="0" tIns="0" rIns="0" bIns="0" rtlCol="0" anchor="t"/>
          <a:lstStyle/>
          <a:p>
            <a:pPr marL="0" indent="0" algn="l">
              <a:lnSpc>
                <a:spcPts val="4850"/>
              </a:lnSpc>
              <a:buNone/>
            </a:pPr>
            <a:r>
              <a:rPr lang="en-US" sz="3900" b="1" dirty="0">
                <a:solidFill>
                  <a:srgbClr val="333F70"/>
                </a:solidFill>
                <a:latin typeface="Unbounded Bold" pitchFamily="34" charset="0"/>
                <a:ea typeface="Unbounded Bold" pitchFamily="34" charset="-122"/>
                <a:cs typeface="Unbounded Bold" pitchFamily="34" charset="-120"/>
              </a:rPr>
              <a:t>The Business Problem: Navigating Low Margins</a:t>
            </a:r>
            <a:endParaRPr lang="en-US" sz="3900" dirty="0"/>
          </a:p>
        </p:txBody>
      </p:sp>
      <p:sp>
        <p:nvSpPr>
          <p:cNvPr id="3" name="Text 1"/>
          <p:cNvSpPr/>
          <p:nvPr/>
        </p:nvSpPr>
        <p:spPr>
          <a:xfrm>
            <a:off x="793790" y="2375773"/>
            <a:ext cx="7632025" cy="95261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Retail businesses operate on low margins and high volume, making efficient data utilization critical. The core challenge lies in converting vast amounts of raw sales data into meaningful insights that can inform strategic decisions.</a:t>
            </a:r>
            <a:endParaRPr lang="en-US" sz="1550" dirty="0"/>
          </a:p>
        </p:txBody>
      </p:sp>
      <p:sp>
        <p:nvSpPr>
          <p:cNvPr id="4" name="Text 2"/>
          <p:cNvSpPr/>
          <p:nvPr/>
        </p:nvSpPr>
        <p:spPr>
          <a:xfrm>
            <a:off x="793790" y="3506986"/>
            <a:ext cx="7632025" cy="63507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Without proper analysis, businesses risk missing opportunities to optimize sales performance, understand customer behavior, and maximize profitability.</a:t>
            </a:r>
            <a:endParaRPr lang="en-US" sz="1550" dirty="0"/>
          </a:p>
        </p:txBody>
      </p:sp>
      <p:pic>
        <p:nvPicPr>
          <p:cNvPr id="5" name="Image 0" descr="preencoded.png"/>
          <p:cNvPicPr>
            <a:picLocks noChangeAspect="1"/>
          </p:cNvPicPr>
          <p:nvPr/>
        </p:nvPicPr>
        <p:blipFill>
          <a:blip r:embed="rId3"/>
          <a:stretch>
            <a:fillRect/>
          </a:stretch>
        </p:blipFill>
        <p:spPr>
          <a:xfrm>
            <a:off x="8917543" y="2420422"/>
            <a:ext cx="4926568" cy="4926568"/>
          </a:xfrm>
          <a:prstGeom prst="rect">
            <a:avLst/>
          </a:prstGeom>
        </p:spPr>
      </p:pic>
      <p:pic>
        <p:nvPicPr>
          <p:cNvPr id="7" name="Picture 6">
            <a:extLst>
              <a:ext uri="{FF2B5EF4-FFF2-40B4-BE49-F238E27FC236}">
                <a16:creationId xmlns:a16="http://schemas.microsoft.com/office/drawing/2014/main" id="{11FF34B7-DF4D-5332-6C4B-38BDC5DFCA7A}"/>
              </a:ext>
            </a:extLst>
          </p:cNvPr>
          <p:cNvPicPr>
            <a:picLocks noChangeAspect="1"/>
          </p:cNvPicPr>
          <p:nvPr/>
        </p:nvPicPr>
        <p:blipFill>
          <a:blip r:embed="rId4"/>
          <a:stretch>
            <a:fillRect/>
          </a:stretch>
        </p:blipFill>
        <p:spPr>
          <a:xfrm>
            <a:off x="12153554" y="7432415"/>
            <a:ext cx="2476846" cy="75258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934408"/>
            <a:ext cx="7472482" cy="496133"/>
          </a:xfrm>
          <a:prstGeom prst="rect">
            <a:avLst/>
          </a:prstGeom>
          <a:noFill/>
          <a:ln/>
        </p:spPr>
        <p:txBody>
          <a:bodyPr wrap="none" lIns="0" tIns="0" rIns="0" bIns="0" rtlCol="0" anchor="t"/>
          <a:lstStyle/>
          <a:p>
            <a:pPr marL="0" indent="0" algn="l">
              <a:lnSpc>
                <a:spcPts val="3900"/>
              </a:lnSpc>
              <a:buNone/>
            </a:pPr>
            <a:r>
              <a:rPr lang="en-US" sz="3100" b="1" dirty="0">
                <a:solidFill>
                  <a:srgbClr val="333F70"/>
                </a:solidFill>
                <a:latin typeface="Unbounded Bold" pitchFamily="34" charset="0"/>
                <a:ea typeface="Unbounded Bold" pitchFamily="34" charset="-122"/>
                <a:cs typeface="Unbounded Bold" pitchFamily="34" charset="-120"/>
              </a:rPr>
              <a:t>Key Objectives of the Analysis</a:t>
            </a:r>
            <a:endParaRPr lang="en-US" sz="3100" dirty="0"/>
          </a:p>
        </p:txBody>
      </p:sp>
      <p:sp>
        <p:nvSpPr>
          <p:cNvPr id="3" name="Shape 1"/>
          <p:cNvSpPr/>
          <p:nvPr/>
        </p:nvSpPr>
        <p:spPr>
          <a:xfrm>
            <a:off x="793790" y="2827377"/>
            <a:ext cx="446484" cy="446484"/>
          </a:xfrm>
          <a:prstGeom prst="roundRect">
            <a:avLst>
              <a:gd name="adj" fmla="val 18670"/>
            </a:avLst>
          </a:prstGeom>
          <a:solidFill>
            <a:srgbClr val="D6F5EE"/>
          </a:solidFill>
          <a:ln w="7620">
            <a:solidFill>
              <a:srgbClr val="BCDBD4"/>
            </a:solidFill>
            <a:prstDash val="solid"/>
          </a:ln>
        </p:spPr>
      </p:sp>
      <p:sp>
        <p:nvSpPr>
          <p:cNvPr id="4" name="Text 2"/>
          <p:cNvSpPr/>
          <p:nvPr/>
        </p:nvSpPr>
        <p:spPr>
          <a:xfrm>
            <a:off x="868204" y="2864584"/>
            <a:ext cx="297656" cy="372070"/>
          </a:xfrm>
          <a:prstGeom prst="rect">
            <a:avLst/>
          </a:prstGeom>
          <a:noFill/>
          <a:ln/>
        </p:spPr>
        <p:txBody>
          <a:bodyPr wrap="none" lIns="0" tIns="0" rIns="0" bIns="0" rtlCol="0" anchor="t"/>
          <a:lstStyle/>
          <a:p>
            <a:pPr marL="0" indent="0" algn="ctr">
              <a:lnSpc>
                <a:spcPts val="2300"/>
              </a:lnSpc>
              <a:buNone/>
            </a:pPr>
            <a:r>
              <a:rPr lang="en-US" sz="2300" b="1" dirty="0">
                <a:solidFill>
                  <a:srgbClr val="333F70"/>
                </a:solidFill>
                <a:latin typeface="Unbounded Bold" pitchFamily="34" charset="0"/>
                <a:ea typeface="Unbounded Bold" pitchFamily="34" charset="-122"/>
                <a:cs typeface="Unbounded Bold" pitchFamily="34" charset="-120"/>
              </a:rPr>
              <a:t>1</a:t>
            </a:r>
            <a:endParaRPr lang="en-US" sz="2300" dirty="0"/>
          </a:p>
        </p:txBody>
      </p:sp>
      <p:sp>
        <p:nvSpPr>
          <p:cNvPr id="5" name="Text 3"/>
          <p:cNvSpPr/>
          <p:nvPr/>
        </p:nvSpPr>
        <p:spPr>
          <a:xfrm>
            <a:off x="1438632" y="2864525"/>
            <a:ext cx="5752505" cy="744141"/>
          </a:xfrm>
          <a:prstGeom prst="rect">
            <a:avLst/>
          </a:prstGeom>
          <a:noFill/>
          <a:ln/>
        </p:spPr>
        <p:txBody>
          <a:bodyPr wrap="square" lIns="0" tIns="0" rIns="0" bIns="0" rtlCol="0" anchor="t"/>
          <a:lstStyle/>
          <a:p>
            <a:pPr marL="0" indent="0" algn="l">
              <a:lnSpc>
                <a:spcPts val="2900"/>
              </a:lnSpc>
              <a:buNone/>
            </a:pPr>
            <a:r>
              <a:rPr lang="en-US" sz="2300" b="1" dirty="0">
                <a:solidFill>
                  <a:srgbClr val="333F70"/>
                </a:solidFill>
                <a:latin typeface="Unbounded Bold" pitchFamily="34" charset="0"/>
                <a:ea typeface="Unbounded Bold" pitchFamily="34" charset="-122"/>
                <a:cs typeface="Unbounded Bold" pitchFamily="34" charset="-120"/>
              </a:rPr>
              <a:t>Identify Top-Performing Products &amp; Categories</a:t>
            </a:r>
            <a:endParaRPr lang="en-US" sz="2300" dirty="0"/>
          </a:p>
        </p:txBody>
      </p:sp>
      <p:sp>
        <p:nvSpPr>
          <p:cNvPr id="6" name="Text 4"/>
          <p:cNvSpPr/>
          <p:nvPr/>
        </p:nvSpPr>
        <p:spPr>
          <a:xfrm>
            <a:off x="1438632" y="3727728"/>
            <a:ext cx="5752505" cy="63507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Pinpointing what sells best to optimize inventory and marketing efforts.</a:t>
            </a:r>
            <a:endParaRPr lang="en-US" sz="1550" dirty="0"/>
          </a:p>
        </p:txBody>
      </p:sp>
      <p:sp>
        <p:nvSpPr>
          <p:cNvPr id="7" name="Shape 5"/>
          <p:cNvSpPr/>
          <p:nvPr/>
        </p:nvSpPr>
        <p:spPr>
          <a:xfrm>
            <a:off x="7439144" y="2827377"/>
            <a:ext cx="446484" cy="446484"/>
          </a:xfrm>
          <a:prstGeom prst="roundRect">
            <a:avLst>
              <a:gd name="adj" fmla="val 18670"/>
            </a:avLst>
          </a:prstGeom>
          <a:solidFill>
            <a:srgbClr val="D6F5EE"/>
          </a:solidFill>
          <a:ln w="7620">
            <a:solidFill>
              <a:srgbClr val="BCDBD4"/>
            </a:solidFill>
            <a:prstDash val="solid"/>
          </a:ln>
        </p:spPr>
      </p:sp>
      <p:sp>
        <p:nvSpPr>
          <p:cNvPr id="8" name="Text 6"/>
          <p:cNvSpPr/>
          <p:nvPr/>
        </p:nvSpPr>
        <p:spPr>
          <a:xfrm>
            <a:off x="7513558" y="2864584"/>
            <a:ext cx="297656" cy="372070"/>
          </a:xfrm>
          <a:prstGeom prst="rect">
            <a:avLst/>
          </a:prstGeom>
          <a:noFill/>
          <a:ln/>
        </p:spPr>
        <p:txBody>
          <a:bodyPr wrap="none" lIns="0" tIns="0" rIns="0" bIns="0" rtlCol="0" anchor="t"/>
          <a:lstStyle/>
          <a:p>
            <a:pPr marL="0" indent="0" algn="ctr">
              <a:lnSpc>
                <a:spcPts val="2300"/>
              </a:lnSpc>
              <a:buNone/>
            </a:pPr>
            <a:r>
              <a:rPr lang="en-US" sz="2300" b="1" dirty="0">
                <a:solidFill>
                  <a:srgbClr val="333F70"/>
                </a:solidFill>
                <a:latin typeface="Unbounded Bold" pitchFamily="34" charset="0"/>
                <a:ea typeface="Unbounded Bold" pitchFamily="34" charset="-122"/>
                <a:cs typeface="Unbounded Bold" pitchFamily="34" charset="-120"/>
              </a:rPr>
              <a:t>2</a:t>
            </a:r>
            <a:endParaRPr lang="en-US" sz="2300" dirty="0"/>
          </a:p>
        </p:txBody>
      </p:sp>
      <p:sp>
        <p:nvSpPr>
          <p:cNvPr id="9" name="Text 7"/>
          <p:cNvSpPr/>
          <p:nvPr/>
        </p:nvSpPr>
        <p:spPr>
          <a:xfrm>
            <a:off x="8083987" y="2864525"/>
            <a:ext cx="5487472" cy="372070"/>
          </a:xfrm>
          <a:prstGeom prst="rect">
            <a:avLst/>
          </a:prstGeom>
          <a:noFill/>
          <a:ln/>
        </p:spPr>
        <p:txBody>
          <a:bodyPr wrap="none" lIns="0" tIns="0" rIns="0" bIns="0" rtlCol="0" anchor="t"/>
          <a:lstStyle/>
          <a:p>
            <a:pPr marL="0" indent="0" algn="l">
              <a:lnSpc>
                <a:spcPts val="2900"/>
              </a:lnSpc>
              <a:buNone/>
            </a:pPr>
            <a:r>
              <a:rPr lang="en-US" sz="2300" b="1" dirty="0">
                <a:solidFill>
                  <a:srgbClr val="333F70"/>
                </a:solidFill>
                <a:latin typeface="Unbounded Bold" pitchFamily="34" charset="0"/>
                <a:ea typeface="Unbounded Bold" pitchFamily="34" charset="-122"/>
                <a:cs typeface="Unbounded Bold" pitchFamily="34" charset="-120"/>
              </a:rPr>
              <a:t>Analyze Sales &amp; Profit Trends</a:t>
            </a:r>
            <a:endParaRPr lang="en-US" sz="2300" dirty="0"/>
          </a:p>
        </p:txBody>
      </p:sp>
      <p:sp>
        <p:nvSpPr>
          <p:cNvPr id="10" name="Text 8"/>
          <p:cNvSpPr/>
          <p:nvPr/>
        </p:nvSpPr>
        <p:spPr>
          <a:xfrm>
            <a:off x="8083987" y="3355658"/>
            <a:ext cx="5752624" cy="63507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Understanding patterns over time to forecast demand and manage resources effectively.</a:t>
            </a:r>
            <a:endParaRPr lang="en-US" sz="1550" dirty="0"/>
          </a:p>
        </p:txBody>
      </p:sp>
      <p:sp>
        <p:nvSpPr>
          <p:cNvPr id="11" name="Shape 9"/>
          <p:cNvSpPr/>
          <p:nvPr/>
        </p:nvSpPr>
        <p:spPr>
          <a:xfrm>
            <a:off x="793790" y="4759643"/>
            <a:ext cx="446484" cy="446484"/>
          </a:xfrm>
          <a:prstGeom prst="roundRect">
            <a:avLst>
              <a:gd name="adj" fmla="val 18670"/>
            </a:avLst>
          </a:prstGeom>
          <a:solidFill>
            <a:srgbClr val="D6F5EE"/>
          </a:solidFill>
          <a:ln w="7620">
            <a:solidFill>
              <a:srgbClr val="BCDBD4"/>
            </a:solidFill>
            <a:prstDash val="solid"/>
          </a:ln>
        </p:spPr>
      </p:sp>
      <p:sp>
        <p:nvSpPr>
          <p:cNvPr id="12" name="Text 10"/>
          <p:cNvSpPr/>
          <p:nvPr/>
        </p:nvSpPr>
        <p:spPr>
          <a:xfrm>
            <a:off x="868204" y="4796850"/>
            <a:ext cx="297656" cy="372070"/>
          </a:xfrm>
          <a:prstGeom prst="rect">
            <a:avLst/>
          </a:prstGeom>
          <a:noFill/>
          <a:ln/>
        </p:spPr>
        <p:txBody>
          <a:bodyPr wrap="none" lIns="0" tIns="0" rIns="0" bIns="0" rtlCol="0" anchor="t"/>
          <a:lstStyle/>
          <a:p>
            <a:pPr marL="0" indent="0" algn="ctr">
              <a:lnSpc>
                <a:spcPts val="2300"/>
              </a:lnSpc>
              <a:buNone/>
            </a:pPr>
            <a:r>
              <a:rPr lang="en-US" sz="2300" b="1" dirty="0">
                <a:solidFill>
                  <a:srgbClr val="333F70"/>
                </a:solidFill>
                <a:latin typeface="Unbounded Bold" pitchFamily="34" charset="0"/>
                <a:ea typeface="Unbounded Bold" pitchFamily="34" charset="-122"/>
                <a:cs typeface="Unbounded Bold" pitchFamily="34" charset="-120"/>
              </a:rPr>
              <a:t>3</a:t>
            </a:r>
            <a:endParaRPr lang="en-US" sz="2300" dirty="0"/>
          </a:p>
        </p:txBody>
      </p:sp>
      <p:sp>
        <p:nvSpPr>
          <p:cNvPr id="13" name="Text 11"/>
          <p:cNvSpPr/>
          <p:nvPr/>
        </p:nvSpPr>
        <p:spPr>
          <a:xfrm>
            <a:off x="1438632" y="4796790"/>
            <a:ext cx="5752505" cy="744141"/>
          </a:xfrm>
          <a:prstGeom prst="rect">
            <a:avLst/>
          </a:prstGeom>
          <a:noFill/>
          <a:ln/>
        </p:spPr>
        <p:txBody>
          <a:bodyPr wrap="square" lIns="0" tIns="0" rIns="0" bIns="0" rtlCol="0" anchor="t"/>
          <a:lstStyle/>
          <a:p>
            <a:pPr marL="0" indent="0" algn="l">
              <a:lnSpc>
                <a:spcPts val="2900"/>
              </a:lnSpc>
              <a:buNone/>
            </a:pPr>
            <a:r>
              <a:rPr lang="en-US" sz="2300" b="1" dirty="0">
                <a:solidFill>
                  <a:srgbClr val="333F70"/>
                </a:solidFill>
                <a:latin typeface="Unbounded Bold" pitchFamily="34" charset="0"/>
                <a:ea typeface="Unbounded Bold" pitchFamily="34" charset="-122"/>
                <a:cs typeface="Unbounded Bold" pitchFamily="34" charset="-120"/>
              </a:rPr>
              <a:t>Evaluate Regional/Store Performance</a:t>
            </a:r>
            <a:endParaRPr lang="en-US" sz="2300" dirty="0"/>
          </a:p>
        </p:txBody>
      </p:sp>
      <p:sp>
        <p:nvSpPr>
          <p:cNvPr id="14" name="Text 12"/>
          <p:cNvSpPr/>
          <p:nvPr/>
        </p:nvSpPr>
        <p:spPr>
          <a:xfrm>
            <a:off x="1438632" y="5659993"/>
            <a:ext cx="5752505" cy="63507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Assessing individual store and regional contributions to identify areas for improvement or replication.</a:t>
            </a:r>
            <a:endParaRPr lang="en-US" sz="1550" dirty="0"/>
          </a:p>
        </p:txBody>
      </p:sp>
      <p:sp>
        <p:nvSpPr>
          <p:cNvPr id="15" name="Shape 13"/>
          <p:cNvSpPr/>
          <p:nvPr/>
        </p:nvSpPr>
        <p:spPr>
          <a:xfrm>
            <a:off x="7439144" y="4759643"/>
            <a:ext cx="446484" cy="446484"/>
          </a:xfrm>
          <a:prstGeom prst="roundRect">
            <a:avLst>
              <a:gd name="adj" fmla="val 18670"/>
            </a:avLst>
          </a:prstGeom>
          <a:solidFill>
            <a:srgbClr val="D6F5EE"/>
          </a:solidFill>
          <a:ln w="7620">
            <a:solidFill>
              <a:srgbClr val="BCDBD4"/>
            </a:solidFill>
            <a:prstDash val="solid"/>
          </a:ln>
        </p:spPr>
      </p:sp>
      <p:sp>
        <p:nvSpPr>
          <p:cNvPr id="16" name="Text 14"/>
          <p:cNvSpPr/>
          <p:nvPr/>
        </p:nvSpPr>
        <p:spPr>
          <a:xfrm>
            <a:off x="7513558" y="4796850"/>
            <a:ext cx="297656" cy="372070"/>
          </a:xfrm>
          <a:prstGeom prst="rect">
            <a:avLst/>
          </a:prstGeom>
          <a:noFill/>
          <a:ln/>
        </p:spPr>
        <p:txBody>
          <a:bodyPr wrap="none" lIns="0" tIns="0" rIns="0" bIns="0" rtlCol="0" anchor="t"/>
          <a:lstStyle/>
          <a:p>
            <a:pPr marL="0" indent="0" algn="ctr">
              <a:lnSpc>
                <a:spcPts val="2300"/>
              </a:lnSpc>
              <a:buNone/>
            </a:pPr>
            <a:r>
              <a:rPr lang="en-US" sz="2300" b="1" dirty="0">
                <a:solidFill>
                  <a:srgbClr val="333F70"/>
                </a:solidFill>
                <a:latin typeface="Unbounded Bold" pitchFamily="34" charset="0"/>
                <a:ea typeface="Unbounded Bold" pitchFamily="34" charset="-122"/>
                <a:cs typeface="Unbounded Bold" pitchFamily="34" charset="-120"/>
              </a:rPr>
              <a:t>4</a:t>
            </a:r>
            <a:endParaRPr lang="en-US" sz="2300" dirty="0"/>
          </a:p>
        </p:txBody>
      </p:sp>
      <p:sp>
        <p:nvSpPr>
          <p:cNvPr id="17" name="Text 15"/>
          <p:cNvSpPr/>
          <p:nvPr/>
        </p:nvSpPr>
        <p:spPr>
          <a:xfrm>
            <a:off x="8083987" y="4796790"/>
            <a:ext cx="5752624" cy="744141"/>
          </a:xfrm>
          <a:prstGeom prst="rect">
            <a:avLst/>
          </a:prstGeom>
          <a:noFill/>
          <a:ln/>
        </p:spPr>
        <p:txBody>
          <a:bodyPr wrap="square" lIns="0" tIns="0" rIns="0" bIns="0" rtlCol="0" anchor="t"/>
          <a:lstStyle/>
          <a:p>
            <a:pPr marL="0" indent="0" algn="l">
              <a:lnSpc>
                <a:spcPts val="2900"/>
              </a:lnSpc>
              <a:buNone/>
            </a:pPr>
            <a:r>
              <a:rPr lang="en-US" sz="2300" b="1" dirty="0">
                <a:solidFill>
                  <a:srgbClr val="333F70"/>
                </a:solidFill>
                <a:latin typeface="Unbounded Bold" pitchFamily="34" charset="0"/>
                <a:ea typeface="Unbounded Bold" pitchFamily="34" charset="-122"/>
                <a:cs typeface="Unbounded Bold" pitchFamily="34" charset="-120"/>
              </a:rPr>
              <a:t>Support Inventory &amp; Pricing Decisions</a:t>
            </a:r>
            <a:endParaRPr lang="en-US" sz="2300" dirty="0"/>
          </a:p>
        </p:txBody>
      </p:sp>
      <p:sp>
        <p:nvSpPr>
          <p:cNvPr id="18" name="Text 16"/>
          <p:cNvSpPr/>
          <p:nvPr/>
        </p:nvSpPr>
        <p:spPr>
          <a:xfrm>
            <a:off x="8083987" y="5659993"/>
            <a:ext cx="5752624" cy="63507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Providing data-backed recommendations for stock levels and pricing strategies.</a:t>
            </a:r>
            <a:endParaRPr lang="en-US" sz="1550" dirty="0"/>
          </a:p>
        </p:txBody>
      </p:sp>
      <p:pic>
        <p:nvPicPr>
          <p:cNvPr id="20" name="Picture 19">
            <a:extLst>
              <a:ext uri="{FF2B5EF4-FFF2-40B4-BE49-F238E27FC236}">
                <a16:creationId xmlns:a16="http://schemas.microsoft.com/office/drawing/2014/main" id="{B2152853-95EF-B78E-805D-8EE67BA7A169}"/>
              </a:ext>
            </a:extLst>
          </p:cNvPr>
          <p:cNvPicPr>
            <a:picLocks noChangeAspect="1"/>
          </p:cNvPicPr>
          <p:nvPr/>
        </p:nvPicPr>
        <p:blipFill>
          <a:blip r:embed="rId3"/>
          <a:stretch>
            <a:fillRect/>
          </a:stretch>
        </p:blipFill>
        <p:spPr>
          <a:xfrm>
            <a:off x="12153554" y="7432415"/>
            <a:ext cx="2476846" cy="75258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725091"/>
            <a:ext cx="5543907" cy="620078"/>
          </a:xfrm>
          <a:prstGeom prst="rect">
            <a:avLst/>
          </a:prstGeom>
          <a:noFill/>
          <a:ln/>
        </p:spPr>
        <p:txBody>
          <a:bodyPr wrap="none" lIns="0" tIns="0" rIns="0" bIns="0" rtlCol="0" anchor="t"/>
          <a:lstStyle/>
          <a:p>
            <a:pPr marL="0" indent="0" algn="l">
              <a:lnSpc>
                <a:spcPts val="4850"/>
              </a:lnSpc>
              <a:buNone/>
            </a:pPr>
            <a:r>
              <a:rPr lang="en-US" sz="3900" b="1" dirty="0">
                <a:solidFill>
                  <a:srgbClr val="333F70"/>
                </a:solidFill>
                <a:latin typeface="Unbounded Bold" pitchFamily="34" charset="0"/>
                <a:ea typeface="Unbounded Bold" pitchFamily="34" charset="-122"/>
                <a:cs typeface="Unbounded Bold" pitchFamily="34" charset="-120"/>
              </a:rPr>
              <a:t>Tools of the Trade</a:t>
            </a:r>
            <a:endParaRPr lang="en-US" sz="3900" dirty="0"/>
          </a:p>
        </p:txBody>
      </p:sp>
      <p:pic>
        <p:nvPicPr>
          <p:cNvPr id="3" name="Image 0" descr="preencoded.png"/>
          <p:cNvPicPr>
            <a:picLocks noChangeAspect="1"/>
          </p:cNvPicPr>
          <p:nvPr/>
        </p:nvPicPr>
        <p:blipFill>
          <a:blip r:embed="rId3"/>
          <a:stretch>
            <a:fillRect/>
          </a:stretch>
        </p:blipFill>
        <p:spPr>
          <a:xfrm>
            <a:off x="793790" y="1742003"/>
            <a:ext cx="4182189" cy="4182189"/>
          </a:xfrm>
          <a:prstGeom prst="rect">
            <a:avLst/>
          </a:prstGeom>
        </p:spPr>
      </p:pic>
      <p:sp>
        <p:nvSpPr>
          <p:cNvPr id="4" name="Text 1"/>
          <p:cNvSpPr/>
          <p:nvPr/>
        </p:nvSpPr>
        <p:spPr>
          <a:xfrm>
            <a:off x="793790" y="6122551"/>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333F70"/>
                </a:solidFill>
                <a:latin typeface="Unbounded Bold" pitchFamily="34" charset="0"/>
                <a:ea typeface="Unbounded Bold" pitchFamily="34" charset="-122"/>
                <a:cs typeface="Unbounded Bold" pitchFamily="34" charset="-120"/>
              </a:rPr>
              <a:t>Python</a:t>
            </a:r>
            <a:endParaRPr lang="en-US" sz="1950" dirty="0"/>
          </a:p>
        </p:txBody>
      </p:sp>
      <p:sp>
        <p:nvSpPr>
          <p:cNvPr id="5" name="Text 2"/>
          <p:cNvSpPr/>
          <p:nvPr/>
        </p:nvSpPr>
        <p:spPr>
          <a:xfrm>
            <a:off x="793790" y="6551771"/>
            <a:ext cx="4182189" cy="95261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Utilized for data manipulation and analysis with libraries like Pandas, NumPy, and Matplotlib.</a:t>
            </a:r>
            <a:endParaRPr lang="en-US" sz="1550" dirty="0"/>
          </a:p>
        </p:txBody>
      </p:sp>
      <p:pic>
        <p:nvPicPr>
          <p:cNvPr id="6" name="Image 1" descr="preencoded.png"/>
          <p:cNvPicPr>
            <a:picLocks noChangeAspect="1"/>
          </p:cNvPicPr>
          <p:nvPr/>
        </p:nvPicPr>
        <p:blipFill>
          <a:blip r:embed="rId4"/>
          <a:stretch>
            <a:fillRect/>
          </a:stretch>
        </p:blipFill>
        <p:spPr>
          <a:xfrm>
            <a:off x="5223986" y="1742003"/>
            <a:ext cx="4182308" cy="4182308"/>
          </a:xfrm>
          <a:prstGeom prst="rect">
            <a:avLst/>
          </a:prstGeom>
        </p:spPr>
      </p:pic>
      <p:sp>
        <p:nvSpPr>
          <p:cNvPr id="7" name="Text 3"/>
          <p:cNvSpPr/>
          <p:nvPr/>
        </p:nvSpPr>
        <p:spPr>
          <a:xfrm>
            <a:off x="5223986" y="6122670"/>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333F70"/>
                </a:solidFill>
                <a:latin typeface="Unbounded Bold" pitchFamily="34" charset="0"/>
                <a:ea typeface="Unbounded Bold" pitchFamily="34" charset="-122"/>
                <a:cs typeface="Unbounded Bold" pitchFamily="34" charset="-120"/>
              </a:rPr>
              <a:t>SQL</a:t>
            </a:r>
            <a:endParaRPr lang="en-US" sz="1950" dirty="0"/>
          </a:p>
        </p:txBody>
      </p:sp>
      <p:sp>
        <p:nvSpPr>
          <p:cNvPr id="8" name="Text 4"/>
          <p:cNvSpPr/>
          <p:nvPr/>
        </p:nvSpPr>
        <p:spPr>
          <a:xfrm>
            <a:off x="5223986" y="6551890"/>
            <a:ext cx="4182308" cy="95261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Employed for efficient data extraction, querying, and management from D-Mart's databases.</a:t>
            </a:r>
            <a:endParaRPr lang="en-US" sz="1550" dirty="0"/>
          </a:p>
        </p:txBody>
      </p:sp>
      <p:pic>
        <p:nvPicPr>
          <p:cNvPr id="9" name="Image 2" descr="preencoded.png"/>
          <p:cNvPicPr>
            <a:picLocks noChangeAspect="1"/>
          </p:cNvPicPr>
          <p:nvPr/>
        </p:nvPicPr>
        <p:blipFill>
          <a:blip r:embed="rId5"/>
          <a:stretch>
            <a:fillRect/>
          </a:stretch>
        </p:blipFill>
        <p:spPr>
          <a:xfrm>
            <a:off x="9654302" y="1742003"/>
            <a:ext cx="4182308" cy="4182308"/>
          </a:xfrm>
          <a:prstGeom prst="rect">
            <a:avLst/>
          </a:prstGeom>
        </p:spPr>
      </p:pic>
      <p:sp>
        <p:nvSpPr>
          <p:cNvPr id="10" name="Text 5"/>
          <p:cNvSpPr/>
          <p:nvPr/>
        </p:nvSpPr>
        <p:spPr>
          <a:xfrm>
            <a:off x="9654302" y="6122670"/>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333F70"/>
                </a:solidFill>
                <a:latin typeface="Unbounded Bold" pitchFamily="34" charset="0"/>
                <a:ea typeface="Unbounded Bold" pitchFamily="34" charset="-122"/>
                <a:cs typeface="Unbounded Bold" pitchFamily="34" charset="-120"/>
              </a:rPr>
              <a:t>Power BI</a:t>
            </a:r>
            <a:endParaRPr lang="en-US" sz="1950" dirty="0"/>
          </a:p>
        </p:txBody>
      </p:sp>
      <p:sp>
        <p:nvSpPr>
          <p:cNvPr id="11" name="Text 6"/>
          <p:cNvSpPr/>
          <p:nvPr/>
        </p:nvSpPr>
        <p:spPr>
          <a:xfrm>
            <a:off x="9654302" y="6551890"/>
            <a:ext cx="4182308" cy="63507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Used for creating interactive dashboards and visualizations to present insights clearly.</a:t>
            </a:r>
            <a:endParaRPr lang="en-US" sz="1550" dirty="0"/>
          </a:p>
        </p:txBody>
      </p:sp>
      <p:pic>
        <p:nvPicPr>
          <p:cNvPr id="13" name="Picture 12">
            <a:extLst>
              <a:ext uri="{FF2B5EF4-FFF2-40B4-BE49-F238E27FC236}">
                <a16:creationId xmlns:a16="http://schemas.microsoft.com/office/drawing/2014/main" id="{541E7511-6042-4099-6D39-9A752DC08794}"/>
              </a:ext>
            </a:extLst>
          </p:cNvPr>
          <p:cNvPicPr>
            <a:picLocks noChangeAspect="1"/>
          </p:cNvPicPr>
          <p:nvPr/>
        </p:nvPicPr>
        <p:blipFill>
          <a:blip r:embed="rId6"/>
          <a:stretch>
            <a:fillRect/>
          </a:stretch>
        </p:blipFill>
        <p:spPr>
          <a:xfrm>
            <a:off x="12153554" y="7432415"/>
            <a:ext cx="2476846" cy="75258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031319"/>
            <a:ext cx="9134356" cy="496133"/>
          </a:xfrm>
          <a:prstGeom prst="rect">
            <a:avLst/>
          </a:prstGeom>
          <a:noFill/>
          <a:ln/>
        </p:spPr>
        <p:txBody>
          <a:bodyPr wrap="none" lIns="0" tIns="0" rIns="0" bIns="0" rtlCol="0" anchor="t"/>
          <a:lstStyle/>
          <a:p>
            <a:pPr marL="0" indent="0" algn="l">
              <a:lnSpc>
                <a:spcPts val="3900"/>
              </a:lnSpc>
              <a:buNone/>
            </a:pPr>
            <a:r>
              <a:rPr lang="en-US" sz="3100" b="1" dirty="0">
                <a:solidFill>
                  <a:srgbClr val="333F70"/>
                </a:solidFill>
                <a:latin typeface="Unbounded Bold" pitchFamily="34" charset="0"/>
                <a:ea typeface="Unbounded Bold" pitchFamily="34" charset="-122"/>
                <a:cs typeface="Unbounded Bold" pitchFamily="34" charset="-120"/>
              </a:rPr>
              <a:t>Key Insight 1: Revenue Concentration</a:t>
            </a:r>
            <a:endParaRPr lang="en-US" sz="3100" dirty="0"/>
          </a:p>
        </p:txBody>
      </p:sp>
      <p:pic>
        <p:nvPicPr>
          <p:cNvPr id="3" name="Image 0" descr="preencoded.png"/>
          <p:cNvPicPr>
            <a:picLocks noChangeAspect="1"/>
          </p:cNvPicPr>
          <p:nvPr/>
        </p:nvPicPr>
        <p:blipFill>
          <a:blip r:embed="rId3"/>
          <a:stretch>
            <a:fillRect/>
          </a:stretch>
        </p:blipFill>
        <p:spPr>
          <a:xfrm>
            <a:off x="793790" y="2048351"/>
            <a:ext cx="4926568" cy="4926568"/>
          </a:xfrm>
          <a:prstGeom prst="rect">
            <a:avLst/>
          </a:prstGeom>
        </p:spPr>
      </p:pic>
      <p:sp>
        <p:nvSpPr>
          <p:cNvPr id="4" name="Text 1"/>
          <p:cNvSpPr/>
          <p:nvPr/>
        </p:nvSpPr>
        <p:spPr>
          <a:xfrm>
            <a:off x="6212086" y="2003703"/>
            <a:ext cx="7632025" cy="95261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Our analysis revealed that a significant portion of D-Mart's revenue is generated by a surprisingly small number of product categories. This concentration highlights the importance of these key categories for overall business success.</a:t>
            </a:r>
            <a:endParaRPr lang="en-US" sz="1550" dirty="0"/>
          </a:p>
        </p:txBody>
      </p:sp>
      <p:sp>
        <p:nvSpPr>
          <p:cNvPr id="5" name="Text 2"/>
          <p:cNvSpPr/>
          <p:nvPr/>
        </p:nvSpPr>
        <p:spPr>
          <a:xfrm>
            <a:off x="6212086" y="3134916"/>
            <a:ext cx="7632025" cy="95261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Understanding which categories are the primary revenue drivers allows for targeted strategies in inventory management, marketing, and promotional activities to maximize their potential.</a:t>
            </a:r>
            <a:endParaRPr lang="en-US" sz="1550" dirty="0"/>
          </a:p>
        </p:txBody>
      </p:sp>
      <p:pic>
        <p:nvPicPr>
          <p:cNvPr id="7" name="Picture 6">
            <a:extLst>
              <a:ext uri="{FF2B5EF4-FFF2-40B4-BE49-F238E27FC236}">
                <a16:creationId xmlns:a16="http://schemas.microsoft.com/office/drawing/2014/main" id="{D5DA54D7-3BEE-22F1-711C-4C27352547DE}"/>
              </a:ext>
            </a:extLst>
          </p:cNvPr>
          <p:cNvPicPr>
            <a:picLocks noChangeAspect="1"/>
          </p:cNvPicPr>
          <p:nvPr/>
        </p:nvPicPr>
        <p:blipFill>
          <a:blip r:embed="rId4"/>
          <a:stretch>
            <a:fillRect/>
          </a:stretch>
        </p:blipFill>
        <p:spPr>
          <a:xfrm>
            <a:off x="12153554" y="7432415"/>
            <a:ext cx="2476846" cy="75258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031319"/>
            <a:ext cx="10363795" cy="496133"/>
          </a:xfrm>
          <a:prstGeom prst="rect">
            <a:avLst/>
          </a:prstGeom>
          <a:noFill/>
          <a:ln/>
        </p:spPr>
        <p:txBody>
          <a:bodyPr wrap="none" lIns="0" tIns="0" rIns="0" bIns="0" rtlCol="0" anchor="t"/>
          <a:lstStyle/>
          <a:p>
            <a:pPr marL="0" indent="0" algn="l">
              <a:lnSpc>
                <a:spcPts val="3900"/>
              </a:lnSpc>
              <a:buNone/>
            </a:pPr>
            <a:r>
              <a:rPr lang="en-US" sz="3100" b="1" dirty="0">
                <a:solidFill>
                  <a:srgbClr val="333F70"/>
                </a:solidFill>
                <a:latin typeface="Unbounded Bold" pitchFamily="34" charset="0"/>
                <a:ea typeface="Unbounded Bold" pitchFamily="34" charset="-122"/>
                <a:cs typeface="Unbounded Bold" pitchFamily="34" charset="-120"/>
              </a:rPr>
              <a:t>Key Insight 2: Sales vs. Profit Discrepancy</a:t>
            </a:r>
            <a:endParaRPr lang="en-US" sz="3100" dirty="0"/>
          </a:p>
        </p:txBody>
      </p:sp>
      <p:sp>
        <p:nvSpPr>
          <p:cNvPr id="3" name="Text 1"/>
          <p:cNvSpPr/>
          <p:nvPr/>
        </p:nvSpPr>
        <p:spPr>
          <a:xfrm>
            <a:off x="793790" y="2003703"/>
            <a:ext cx="7632025" cy="95261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A critical finding was the disparity between high-sales products and their actual profitability. Some products that move quickly contribute minimally to the bottom line due to low margins or high operational costs.</a:t>
            </a:r>
            <a:endParaRPr lang="en-US" sz="1550" dirty="0"/>
          </a:p>
        </p:txBody>
      </p:sp>
      <p:sp>
        <p:nvSpPr>
          <p:cNvPr id="4" name="Text 2"/>
          <p:cNvSpPr/>
          <p:nvPr/>
        </p:nvSpPr>
        <p:spPr>
          <a:xfrm>
            <a:off x="793790" y="3134916"/>
            <a:ext cx="7632025" cy="63507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This insight is crucial for optimizing product portfolios and pricing strategies, ensuring that sales volume translates into healthy profit margins.</a:t>
            </a:r>
            <a:endParaRPr lang="en-US" sz="1550" dirty="0"/>
          </a:p>
        </p:txBody>
      </p:sp>
      <p:pic>
        <p:nvPicPr>
          <p:cNvPr id="5" name="Image 0" descr="preencoded.png"/>
          <p:cNvPicPr>
            <a:picLocks noChangeAspect="1"/>
          </p:cNvPicPr>
          <p:nvPr/>
        </p:nvPicPr>
        <p:blipFill>
          <a:blip r:embed="rId3"/>
          <a:stretch>
            <a:fillRect/>
          </a:stretch>
        </p:blipFill>
        <p:spPr>
          <a:xfrm>
            <a:off x="8917543" y="2048351"/>
            <a:ext cx="4926568" cy="4926568"/>
          </a:xfrm>
          <a:prstGeom prst="rect">
            <a:avLst/>
          </a:prstGeom>
        </p:spPr>
      </p:pic>
      <p:pic>
        <p:nvPicPr>
          <p:cNvPr id="7" name="Picture 6">
            <a:extLst>
              <a:ext uri="{FF2B5EF4-FFF2-40B4-BE49-F238E27FC236}">
                <a16:creationId xmlns:a16="http://schemas.microsoft.com/office/drawing/2014/main" id="{CF856EC6-98D0-F517-C6B7-8C47E0A926EF}"/>
              </a:ext>
            </a:extLst>
          </p:cNvPr>
          <p:cNvPicPr>
            <a:picLocks noChangeAspect="1"/>
          </p:cNvPicPr>
          <p:nvPr/>
        </p:nvPicPr>
        <p:blipFill>
          <a:blip r:embed="rId4"/>
          <a:stretch>
            <a:fillRect/>
          </a:stretch>
        </p:blipFill>
        <p:spPr>
          <a:xfrm>
            <a:off x="12153554" y="7432415"/>
            <a:ext cx="2476846" cy="75258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031319"/>
            <a:ext cx="7558921" cy="496133"/>
          </a:xfrm>
          <a:prstGeom prst="rect">
            <a:avLst/>
          </a:prstGeom>
          <a:noFill/>
          <a:ln/>
        </p:spPr>
        <p:txBody>
          <a:bodyPr wrap="none" lIns="0" tIns="0" rIns="0" bIns="0" rtlCol="0" anchor="t"/>
          <a:lstStyle/>
          <a:p>
            <a:pPr marL="0" indent="0" algn="l">
              <a:lnSpc>
                <a:spcPts val="3900"/>
              </a:lnSpc>
              <a:buNone/>
            </a:pPr>
            <a:r>
              <a:rPr lang="en-US" sz="3100" b="1" dirty="0">
                <a:solidFill>
                  <a:srgbClr val="333F70"/>
                </a:solidFill>
                <a:latin typeface="Unbounded Bold" pitchFamily="34" charset="0"/>
                <a:ea typeface="Unbounded Bold" pitchFamily="34" charset="-122"/>
                <a:cs typeface="Unbounded Bold" pitchFamily="34" charset="-120"/>
              </a:rPr>
              <a:t>Key Insight 3: Seasonal Trends</a:t>
            </a:r>
            <a:endParaRPr lang="en-US" sz="3100" dirty="0"/>
          </a:p>
        </p:txBody>
      </p:sp>
      <p:pic>
        <p:nvPicPr>
          <p:cNvPr id="3" name="Image 0" descr="preencoded.png"/>
          <p:cNvPicPr>
            <a:picLocks noChangeAspect="1"/>
          </p:cNvPicPr>
          <p:nvPr/>
        </p:nvPicPr>
        <p:blipFill>
          <a:blip r:embed="rId3"/>
          <a:stretch>
            <a:fillRect/>
          </a:stretch>
        </p:blipFill>
        <p:spPr>
          <a:xfrm>
            <a:off x="793790" y="2048351"/>
            <a:ext cx="4926568" cy="4926568"/>
          </a:xfrm>
          <a:prstGeom prst="rect">
            <a:avLst/>
          </a:prstGeom>
        </p:spPr>
      </p:pic>
      <p:sp>
        <p:nvSpPr>
          <p:cNvPr id="4" name="Text 1"/>
          <p:cNvSpPr/>
          <p:nvPr/>
        </p:nvSpPr>
        <p:spPr>
          <a:xfrm>
            <a:off x="6212086" y="2003703"/>
            <a:ext cx="7632025" cy="95261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The data clearly indicated distinct seasonal trends in sales across various product categories. These predictable fluctuations are vital for proactive inventory planning, staffing adjustments, and targeted seasonal promotions.</a:t>
            </a:r>
            <a:endParaRPr lang="en-US" sz="1550" dirty="0"/>
          </a:p>
        </p:txBody>
      </p:sp>
      <p:sp>
        <p:nvSpPr>
          <p:cNvPr id="5" name="Text 2"/>
          <p:cNvSpPr/>
          <p:nvPr/>
        </p:nvSpPr>
        <p:spPr>
          <a:xfrm>
            <a:off x="6212086" y="3134916"/>
            <a:ext cx="7632025" cy="95261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By anticipating these trends, D-Mart can optimize stock levels, reduce waste, and capitalize on peak demand periods, leading to increased efficiency and profitability.</a:t>
            </a:r>
            <a:endParaRPr lang="en-US" sz="1550" dirty="0"/>
          </a:p>
        </p:txBody>
      </p:sp>
      <p:pic>
        <p:nvPicPr>
          <p:cNvPr id="7" name="Picture 6">
            <a:extLst>
              <a:ext uri="{FF2B5EF4-FFF2-40B4-BE49-F238E27FC236}">
                <a16:creationId xmlns:a16="http://schemas.microsoft.com/office/drawing/2014/main" id="{0E54DA35-48D4-3099-5A14-CB50854635F4}"/>
              </a:ext>
            </a:extLst>
          </p:cNvPr>
          <p:cNvPicPr>
            <a:picLocks noChangeAspect="1"/>
          </p:cNvPicPr>
          <p:nvPr/>
        </p:nvPicPr>
        <p:blipFill>
          <a:blip r:embed="rId4"/>
          <a:stretch>
            <a:fillRect/>
          </a:stretch>
        </p:blipFill>
        <p:spPr>
          <a:xfrm>
            <a:off x="12153554" y="7432415"/>
            <a:ext cx="2476846" cy="75258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2497336"/>
            <a:ext cx="11356181" cy="496133"/>
          </a:xfrm>
          <a:prstGeom prst="rect">
            <a:avLst/>
          </a:prstGeom>
          <a:noFill/>
          <a:ln/>
        </p:spPr>
        <p:txBody>
          <a:bodyPr wrap="none" lIns="0" tIns="0" rIns="0" bIns="0" rtlCol="0" anchor="t"/>
          <a:lstStyle/>
          <a:p>
            <a:pPr marL="0" indent="0" algn="l">
              <a:lnSpc>
                <a:spcPts val="3900"/>
              </a:lnSpc>
              <a:buNone/>
            </a:pPr>
            <a:r>
              <a:rPr lang="en-US" sz="3100" b="1" dirty="0">
                <a:solidFill>
                  <a:srgbClr val="333F70"/>
                </a:solidFill>
                <a:latin typeface="Unbounded Bold" pitchFamily="34" charset="0"/>
                <a:ea typeface="Unbounded Bold" pitchFamily="34" charset="-122"/>
                <a:cs typeface="Unbounded Bold" pitchFamily="34" charset="-120"/>
              </a:rPr>
              <a:t>Key Insight 4: Regional Performance Variation</a:t>
            </a:r>
            <a:endParaRPr lang="en-US" sz="3100" dirty="0"/>
          </a:p>
        </p:txBody>
      </p:sp>
      <p:sp>
        <p:nvSpPr>
          <p:cNvPr id="3" name="Text 1"/>
          <p:cNvSpPr/>
          <p:nvPr/>
        </p:nvSpPr>
        <p:spPr>
          <a:xfrm>
            <a:off x="793790" y="3469719"/>
            <a:ext cx="7632025" cy="95261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Performance varied significantly across different regions and individual stores. Factors such as local demographics, competition, and operational efficiency contributed to these disparities.</a:t>
            </a:r>
            <a:endParaRPr lang="en-US" sz="1550" dirty="0"/>
          </a:p>
        </p:txBody>
      </p:sp>
      <p:sp>
        <p:nvSpPr>
          <p:cNvPr id="4" name="Text 2"/>
          <p:cNvSpPr/>
          <p:nvPr/>
        </p:nvSpPr>
        <p:spPr>
          <a:xfrm>
            <a:off x="793790" y="4600932"/>
            <a:ext cx="7632025" cy="952619"/>
          </a:xfrm>
          <a:prstGeom prst="rect">
            <a:avLst/>
          </a:prstGeom>
          <a:noFill/>
          <a:ln/>
        </p:spPr>
        <p:txBody>
          <a:bodyPr wrap="square" lIns="0" tIns="0" rIns="0" bIns="0" rtlCol="0" anchor="t"/>
          <a:lstStyle/>
          <a:p>
            <a:pPr marL="0" indent="0" algn="l">
              <a:lnSpc>
                <a:spcPts val="2500"/>
              </a:lnSpc>
              <a:buNone/>
            </a:pPr>
            <a:r>
              <a:rPr lang="en-US" sz="1550" dirty="0">
                <a:solidFill>
                  <a:srgbClr val="333F70"/>
                </a:solidFill>
                <a:latin typeface="Open Sans" pitchFamily="34" charset="0"/>
                <a:ea typeface="Open Sans" pitchFamily="34" charset="-122"/>
                <a:cs typeface="Open Sans" pitchFamily="34" charset="-120"/>
              </a:rPr>
              <a:t>Identifying top-performing regions and understanding their success factors can inform best practices that can be replicated elsewhere, while underperforming areas can receive targeted support and strategic interventions.</a:t>
            </a:r>
            <a:endParaRPr lang="en-US" sz="1550" dirty="0"/>
          </a:p>
        </p:txBody>
      </p:sp>
      <p:pic>
        <p:nvPicPr>
          <p:cNvPr id="5" name="Image 0" descr="preencoded.png"/>
          <p:cNvPicPr>
            <a:picLocks noChangeAspect="1"/>
          </p:cNvPicPr>
          <p:nvPr/>
        </p:nvPicPr>
        <p:blipFill>
          <a:blip r:embed="rId3"/>
          <a:stretch>
            <a:fillRect/>
          </a:stretch>
        </p:blipFill>
        <p:spPr>
          <a:xfrm>
            <a:off x="8917543" y="3514368"/>
            <a:ext cx="3572470" cy="1984653"/>
          </a:xfrm>
          <a:prstGeom prst="rect">
            <a:avLst/>
          </a:prstGeom>
        </p:spPr>
      </p:pic>
      <p:pic>
        <p:nvPicPr>
          <p:cNvPr id="8" name="Picture 7">
            <a:extLst>
              <a:ext uri="{FF2B5EF4-FFF2-40B4-BE49-F238E27FC236}">
                <a16:creationId xmlns:a16="http://schemas.microsoft.com/office/drawing/2014/main" id="{8BC9D01C-4055-C739-4749-D9A2209569DD}"/>
              </a:ext>
            </a:extLst>
          </p:cNvPr>
          <p:cNvPicPr>
            <a:picLocks noChangeAspect="1"/>
          </p:cNvPicPr>
          <p:nvPr/>
        </p:nvPicPr>
        <p:blipFill>
          <a:blip r:embed="rId4"/>
          <a:stretch>
            <a:fillRect/>
          </a:stretch>
        </p:blipFill>
        <p:spPr>
          <a:xfrm>
            <a:off x="8425815" y="2993469"/>
            <a:ext cx="4509600" cy="3395366"/>
          </a:xfrm>
          <a:prstGeom prst="rect">
            <a:avLst/>
          </a:prstGeom>
        </p:spPr>
      </p:pic>
      <p:pic>
        <p:nvPicPr>
          <p:cNvPr id="9" name="Picture 8">
            <a:extLst>
              <a:ext uri="{FF2B5EF4-FFF2-40B4-BE49-F238E27FC236}">
                <a16:creationId xmlns:a16="http://schemas.microsoft.com/office/drawing/2014/main" id="{464F1DCD-6C3A-D549-E9B3-6CA362D822D5}"/>
              </a:ext>
            </a:extLst>
          </p:cNvPr>
          <p:cNvPicPr>
            <a:picLocks noChangeAspect="1"/>
          </p:cNvPicPr>
          <p:nvPr/>
        </p:nvPicPr>
        <p:blipFill>
          <a:blip r:embed="rId5"/>
          <a:stretch>
            <a:fillRect/>
          </a:stretch>
        </p:blipFill>
        <p:spPr>
          <a:xfrm>
            <a:off x="12153554" y="7432415"/>
            <a:ext cx="2476846" cy="75258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TotalTime>
  <Words>593</Words>
  <Application>Microsoft Office PowerPoint</Application>
  <PresentationFormat>Custom</PresentationFormat>
  <Paragraphs>61</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Open Sans</vt:lpstr>
      <vt:lpstr>Unbounded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Atharv Pangul</cp:lastModifiedBy>
  <cp:revision>2</cp:revision>
  <dcterms:created xsi:type="dcterms:W3CDTF">2026-01-07T09:12:27Z</dcterms:created>
  <dcterms:modified xsi:type="dcterms:W3CDTF">2026-01-07T09:16:43Z</dcterms:modified>
</cp:coreProperties>
</file>